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58" r:id="rId9"/>
    <p:sldId id="259" r:id="rId10"/>
    <p:sldId id="263" r:id="rId11"/>
    <p:sldId id="262" r:id="rId12"/>
    <p:sldId id="260" r:id="rId13"/>
    <p:sldId id="261" r:id="rId14"/>
    <p:sldId id="269" r:id="rId15"/>
    <p:sldId id="270" r:id="rId16"/>
    <p:sldId id="27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8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5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7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9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8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5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1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6A907-B5F9-441A-BD0E-FA08CD9C3E99}" type="datetimeFigureOut">
              <a:rPr lang="ko-KR" altLang="en-US" smtClean="0"/>
              <a:t>2019-01-25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9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1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172403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240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</a:tblGrid>
                  <a:tr h="177165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7716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185714" r="-199115" b="-32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294118" r="-199115" b="-2352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382857" r="-199115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2"/>
                          <a:stretch>
                            <a:fillRect l="-398230" t="-497059" r="-199115" b="-323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57760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5. 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90585"/>
              </p:ext>
            </p:extLst>
          </p:nvPr>
        </p:nvGraphicFramePr>
        <p:xfrm>
          <a:off x="2073274" y="1829594"/>
          <a:ext cx="5549901" cy="1402080"/>
        </p:xfrm>
        <a:graphic>
          <a:graphicData uri="http://schemas.openxmlformats.org/drawingml/2006/table">
            <a:tbl>
              <a:tblPr/>
              <a:tblGrid>
                <a:gridCol w="6854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7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Alleles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MAF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(SLR)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rs3743462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96327588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0.7520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rs3809557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96329983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rs1807198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96335065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rs2001191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96335120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C/T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0.0567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0.0390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rs11045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96340092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67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6. PICS SNPs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843406"/>
              </p:ext>
            </p:extLst>
          </p:nvPr>
        </p:nvGraphicFramePr>
        <p:xfrm>
          <a:off x="1178621" y="1493326"/>
          <a:ext cx="3729131" cy="4336299"/>
        </p:xfrm>
        <a:graphic>
          <a:graphicData uri="http://schemas.openxmlformats.org/drawingml/2006/table">
            <a:tbl>
              <a:tblPr/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7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PICS_SNPs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 probability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rs206950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rs2006950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96179390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0.2927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rs4544201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96167827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rs4433763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96178751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rs8029996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96168770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rs4628911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96167905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rs58878263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96171069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rs4551988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96169589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rs8040665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96175692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rs34488045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rs17504029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96177670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96158705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96153782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rs8040168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96176096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rs55804812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96151256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rs2397810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96148765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rs10520790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96151040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rs8039789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96175483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rs17581137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96146414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rs59125351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96144157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933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26966"/>
            </p:xfrm>
            <a:graphic>
              <a:graphicData uri="http://schemas.openxmlformats.org/drawingml/2006/table">
                <a:tbl>
                  <a:tblPr/>
                  <a:tblGrid>
                    <a:gridCol w="360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97024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05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/>
                    <a:gridCol w="900000"/>
                    <a:gridCol w="608964"/>
                    <a:gridCol w="716428"/>
                    <a:gridCol w="716428"/>
                    <a:gridCol w="608964"/>
                    <a:gridCol w="668666"/>
                    <a:gridCol w="668666"/>
                    <a:gridCol w="597024"/>
                    <a:gridCol w="668666"/>
                    <a:gridCol w="668666"/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1882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42000" t="-66038" r="-540000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83636" t="-66038" r="-390909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9592" t="-66038" r="-226531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2727" t="-66038" r="-101818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473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250310"/>
            <a:ext cx="18290553" cy="9517317"/>
            <a:chOff x="0" y="250310"/>
            <a:chExt cx="18290553" cy="9517317"/>
          </a:xfrm>
        </p:grpSpPr>
        <p:grpSp>
          <p:nvGrpSpPr>
            <p:cNvPr id="7" name="그룹 6"/>
            <p:cNvGrpSpPr/>
            <p:nvPr/>
          </p:nvGrpSpPr>
          <p:grpSpPr>
            <a:xfrm>
              <a:off x="0" y="260350"/>
              <a:ext cx="18290553" cy="9507277"/>
              <a:chOff x="0" y="260350"/>
              <a:chExt cx="18290553" cy="9507277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60350"/>
                <a:ext cx="18290553" cy="950727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326"/>
              <a:stretch/>
            </p:blipFill>
            <p:spPr>
              <a:xfrm>
                <a:off x="0" y="260351"/>
                <a:ext cx="18290553" cy="349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228600" y="250310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Helvetica" panose="020B0604020202030204" pitchFamily="34" charset="0"/>
                </a:rPr>
                <a:t>B</a:t>
              </a:r>
              <a:endParaRPr lang="ko-KR" altLang="en-US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82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905000" y="-2357437"/>
            <a:ext cx="16002000" cy="11572875"/>
            <a:chOff x="-1905000" y="-2357437"/>
            <a:chExt cx="16002000" cy="11572875"/>
          </a:xfrm>
        </p:grpSpPr>
        <p:pic>
          <p:nvPicPr>
            <p:cNvPr id="4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1905000" y="-2357437"/>
              <a:ext cx="16002000" cy="11572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-1676400" y="-2283340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 smtClean="0">
                  <a:latin typeface="Helvetica" panose="020B0604020202030204" pitchFamily="34" charset="0"/>
                </a:rPr>
                <a:t>A</a:t>
              </a:r>
              <a:endParaRPr lang="ko-KR" altLang="en-US" sz="28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861418" y="868548"/>
            <a:ext cx="18342990" cy="16884296"/>
            <a:chOff x="10513418" y="1584426"/>
            <a:chExt cx="18342990" cy="16884296"/>
          </a:xfrm>
        </p:grpSpPr>
        <p:grpSp>
          <p:nvGrpSpPr>
            <p:cNvPr id="23" name="그룹 22"/>
            <p:cNvGrpSpPr/>
            <p:nvPr/>
          </p:nvGrpSpPr>
          <p:grpSpPr>
            <a:xfrm>
              <a:off x="10513418" y="1584426"/>
              <a:ext cx="9441180" cy="6972027"/>
              <a:chOff x="-1905000" y="-2501453"/>
              <a:chExt cx="9441180" cy="6972027"/>
            </a:xfrm>
          </p:grpSpPr>
          <p:pic>
            <p:nvPicPr>
              <p:cNvPr id="29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905000" y="-2357422"/>
                <a:ext cx="9441180" cy="682799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-1676400" y="-2501453"/>
                <a:ext cx="4122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 smtClean="0">
                    <a:latin typeface="Helvetica" panose="020B0604020202030204" pitchFamily="34" charset="0"/>
                  </a:rPr>
                  <a:t>a)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10565855" y="8857234"/>
              <a:ext cx="18290553" cy="9611488"/>
              <a:chOff x="0" y="156139"/>
              <a:chExt cx="18290553" cy="9611488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0" y="260350"/>
                <a:ext cx="18290553" cy="9507277"/>
                <a:chOff x="0" y="260350"/>
                <a:chExt cx="18290553" cy="9507277"/>
              </a:xfrm>
            </p:grpSpPr>
            <p:pic>
              <p:nvPicPr>
                <p:cNvPr id="27" name="그림 2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260350"/>
                  <a:ext cx="18290553" cy="950727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8" name="그림 2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326"/>
                <a:stretch/>
              </p:blipFill>
              <p:spPr>
                <a:xfrm>
                  <a:off x="0" y="260351"/>
                  <a:ext cx="18290553" cy="3492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6" name="TextBox 25"/>
              <p:cNvSpPr txBox="1"/>
              <p:nvPr/>
            </p:nvSpPr>
            <p:spPr>
              <a:xfrm>
                <a:off x="176163" y="156139"/>
                <a:ext cx="4267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 smtClean="0">
                    <a:latin typeface="Helvetica" panose="020B0604020202030204" pitchFamily="34" charset="0"/>
                  </a:rPr>
                  <a:t>b)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1595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09107" y="1599837"/>
            <a:ext cx="5867331" cy="3434587"/>
            <a:chOff x="3109107" y="1599837"/>
            <a:chExt cx="5867331" cy="343458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562" y="1823576"/>
              <a:ext cx="5760876" cy="321084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109107" y="1599837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a)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94400" y="1599837"/>
              <a:ext cx="3529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b)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705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96796"/>
              </p:ext>
            </p:extLst>
          </p:nvPr>
        </p:nvGraphicFramePr>
        <p:xfrm>
          <a:off x="3165475" y="529430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1,258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(0.257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0.292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0.2774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0.8036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1,153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0.2661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(0.248 – 0.285)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0.257)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0.2313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0.247)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0.8638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(0.235 – 0.278)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(0.247 –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0.280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0.5875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95450" y="529430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rs4544201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5450" y="3263105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rs2006950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09132"/>
              </p:ext>
            </p:extLst>
          </p:nvPr>
        </p:nvGraphicFramePr>
        <p:xfrm>
          <a:off x="3165475" y="3263105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1,261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0.272)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0.9258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1,128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0.2283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(0.211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0.246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1,080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0.2451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(0.227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0.1889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0.2186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(0.198 – 0.239)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0.2083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(0.193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0.224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0.6872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0.2431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(0.222 – 0.264)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0.2465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(0.230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0.7959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278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48848"/>
              </p:ext>
            </p:extLst>
          </p:nvPr>
        </p:nvGraphicFramePr>
        <p:xfrm>
          <a:off x="1823544" y="313882"/>
          <a:ext cx="7712073" cy="6182329"/>
        </p:xfrm>
        <a:graphic>
          <a:graphicData uri="http://schemas.openxmlformats.org/drawingml/2006/table">
            <a:tbl>
              <a:tblPr firstRow="1" bandRow="1"/>
              <a:tblGrid>
                <a:gridCol w="934680">
                  <a:extLst>
                    <a:ext uri="{9D8B030D-6E8A-4147-A177-3AD203B41FA5}">
                      <a16:colId xmlns:a16="http://schemas.microsoft.com/office/drawing/2014/main" val="306847010"/>
                    </a:ext>
                  </a:extLst>
                </a:gridCol>
                <a:gridCol w="934680">
                  <a:extLst>
                    <a:ext uri="{9D8B030D-6E8A-4147-A177-3AD203B41FA5}">
                      <a16:colId xmlns:a16="http://schemas.microsoft.com/office/drawing/2014/main" val="2366364053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3755844721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564739949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235457501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921992363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6167144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3316080"/>
                    </a:ext>
                  </a:extLst>
                </a:gridCol>
              </a:tblGrid>
              <a:tr h="151422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SNP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Case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Control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P-value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(CA Test)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9944"/>
                  </a:ext>
                </a:extLst>
              </a:tr>
              <a:tr h="2484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318667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0.1429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(0.107 – 0.178)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0.2774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432229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68071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0.2357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(0.215 – 0.257)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3.43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0665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(0.235 – 0.278)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56268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675768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0.3424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(0.327 – 0.358)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8.85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462245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rs2006950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0.1148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(0.082– 0.147)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5.36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24929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0.2283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(0.211 – 0.246)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-9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52100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(0.198 – 0.239)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83953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0.2431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(0.222 – 0.264)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7.91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81536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0253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0.3060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(0.289 – 0.323)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95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16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3019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40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4.387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/>
                    <a:gridCol w="716985"/>
                    <a:gridCol w="716985"/>
                    <a:gridCol w="430191"/>
                    <a:gridCol w="540000"/>
                    <a:gridCol w="648000"/>
                    <a:gridCol w="648000"/>
                    <a:gridCol w="720000"/>
                    <a:gridCol w="720000"/>
                    <a:gridCol w="648000"/>
                    <a:gridCol w="720000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574576" t="-336170" r="-2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674576" t="-336170" r="-1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865254" t="-336170" r="-1695" b="-1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74576" t="-427083" r="-2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674576" t="-427083" r="-1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65254" t="-427083" r="-1695" b="-1041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TextBox 5"/>
          <p:cNvSpPr txBox="1"/>
          <p:nvPr/>
        </p:nvSpPr>
        <p:spPr>
          <a:xfrm>
            <a:off x="1619250" y="523875"/>
            <a:ext cx="92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Table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23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357880"/>
              </p:ext>
            </p:extLst>
          </p:nvPr>
        </p:nvGraphicFramePr>
        <p:xfrm>
          <a:off x="1885043" y="1519766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7216077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97217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36336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409308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6011390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8469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125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rs4544201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0.1702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0.1624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5293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rs2006950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0.1492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237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0.1371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445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739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67382"/>
              </p:ext>
            </p:extLst>
          </p:nvPr>
        </p:nvGraphicFramePr>
        <p:xfrm>
          <a:off x="5130800" y="2324894"/>
          <a:ext cx="2718346" cy="3831285"/>
        </p:xfrm>
        <a:graphic>
          <a:graphicData uri="http://schemas.openxmlformats.org/drawingml/2006/table">
            <a:tbl>
              <a:tblPr/>
              <a:tblGrid>
                <a:gridCol w="9183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Discovery</a:t>
                      </a:r>
                    </a:p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Replication</a:t>
                      </a:r>
                    </a:p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France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Spain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Italy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United Kingdom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Germany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Israel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Canada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Panama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Puerto Rico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Scotland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317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270790"/>
              </p:ext>
            </p:extLst>
          </p:nvPr>
        </p:nvGraphicFramePr>
        <p:xfrm>
          <a:off x="3120713" y="133003"/>
          <a:ext cx="5328000" cy="9205311"/>
        </p:xfrm>
        <a:graphic>
          <a:graphicData uri="http://schemas.openxmlformats.org/drawingml/2006/table">
            <a:tbl>
              <a:tblPr firstRow="1" bandRow="1"/>
              <a:tblGrid>
                <a:gridCol w="7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0.131,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0.206)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0.292)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(0.130,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0.197)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0178)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0.183)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4983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445771"/>
              </p:ext>
            </p:extLst>
          </p:nvPr>
        </p:nvGraphicFramePr>
        <p:xfrm>
          <a:off x="2463488" y="133003"/>
          <a:ext cx="6624000" cy="6412767"/>
        </p:xfrm>
        <a:graphic>
          <a:graphicData uri="http://schemas.openxmlformats.org/drawingml/2006/table">
            <a:tbl>
              <a:tblPr firstRow="1" bandRow="1"/>
              <a:tblGrid>
                <a:gridCol w="7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0.131, 0.206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(0.257, 0.292)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0.130, 0.197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0178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(0.174, 0.346)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(0.190, 0.270)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0.262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0.267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0.183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0.169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0.147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(0.148, 0.312)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(0.177, 0.255)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0.244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0.249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242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65291" y="-2233023"/>
            <a:ext cx="9000000" cy="8388200"/>
            <a:chOff x="1765291" y="-2233023"/>
            <a:chExt cx="9000000" cy="8388200"/>
          </a:xfrm>
        </p:grpSpPr>
        <p:grpSp>
          <p:nvGrpSpPr>
            <p:cNvPr id="10" name="그룹 9"/>
            <p:cNvGrpSpPr/>
            <p:nvPr/>
          </p:nvGrpSpPr>
          <p:grpSpPr>
            <a:xfrm>
              <a:off x="1765291" y="1655177"/>
              <a:ext cx="9000000" cy="4500000"/>
              <a:chOff x="1765291" y="1655177"/>
              <a:chExt cx="9000000" cy="4500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5291" y="1655177"/>
                <a:ext cx="9000000" cy="4500000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943100" y="2086977"/>
                <a:ext cx="3786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  <a:endParaRPr lang="ko-KR" alt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291" y="-2233023"/>
              <a:ext cx="4320000" cy="432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3100" y="-2063746"/>
              <a:ext cx="3674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  <a:endParaRPr lang="ko-KR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108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65291" y="-2233023"/>
            <a:ext cx="9000000" cy="8388200"/>
            <a:chOff x="1765291" y="-2233023"/>
            <a:chExt cx="9000000" cy="8388200"/>
          </a:xfrm>
        </p:grpSpPr>
        <p:grpSp>
          <p:nvGrpSpPr>
            <p:cNvPr id="10" name="그룹 9"/>
            <p:cNvGrpSpPr/>
            <p:nvPr/>
          </p:nvGrpSpPr>
          <p:grpSpPr>
            <a:xfrm>
              <a:off x="1765291" y="1655177"/>
              <a:ext cx="9000000" cy="4500000"/>
              <a:chOff x="1765291" y="1655177"/>
              <a:chExt cx="9000000" cy="4500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5291" y="1655177"/>
                <a:ext cx="9000000" cy="4500000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943100" y="2086977"/>
                <a:ext cx="3786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  <a:endParaRPr lang="ko-KR" alt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291" y="-2233023"/>
              <a:ext cx="4320000" cy="432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3100" y="-2063746"/>
              <a:ext cx="3674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  <a:endParaRPr lang="ko-KR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32014" y="6155177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Imputation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453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277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507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7593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014969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84979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89201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905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1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2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3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4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/>
                    <a:gridCol w="662775"/>
                    <a:gridCol w="650714"/>
                    <a:gridCol w="575933"/>
                    <a:gridCol w="1014969"/>
                    <a:gridCol w="584979"/>
                    <a:gridCol w="590407"/>
                    <a:gridCol w="590407"/>
                    <a:gridCol w="589201"/>
                    <a:gridCol w="648905"/>
                    <a:gridCol w="649508"/>
                    <a:gridCol w="649508"/>
                    <a:gridCol w="649508"/>
                    <a:gridCol w="649508"/>
                    <a:gridCol w="649508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149057" r="-3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149057" r="-2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246729" r="-3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246729" r="-2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60748" t="-246729" r="-1869" b="-1869"/>
                          </a:stretch>
                        </a:blipFill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99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116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/>
                    <a:gridCol w="720000"/>
                    <a:gridCol w="11160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104444" r="-100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104444" r="-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204444" r="-100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204444" r="-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4572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842667" r="-939" b="-2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03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32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67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36855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/>
                    <a:gridCol w="432000"/>
                    <a:gridCol w="18672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</a:t>
                          </a:r>
                          <a:r>
                            <a:rPr lang="en-US" altLang="ko-KR" sz="1200" dirty="0" smtClean="0"/>
                            <a:t>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210798" t="-1571111" r="-10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310798" t="-1571111" r="-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0798" t="-1671111" r="-10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671111" r="-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971111" r="-1408" b="-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2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571111" r="-100444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571111" r="-893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671111" r="-100444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671111" r="-893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971111" r="-893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142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62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580000" r="-100889" b="-4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580000" r="-889" b="-417500"/>
                          </a:stretch>
                        </a:blip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80000" r="-100889" b="-3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80000" r="-889" b="-317500"/>
                          </a:stretch>
                        </a:blipFill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80000" r="-889" b="-17500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78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Table 2. SNPs within the LD block in discovery </a:t>
            </a:r>
            <a:r>
              <a:rPr lang="en-US" altLang="ko-KR" b="1" dirty="0" smtClean="0"/>
              <a:t>dataset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6.827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1.955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</a:t>
                          </a:r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1.407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306383" r="-10153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306383" r="-153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508511" r="-10153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508511" r="-153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891667" r="-153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012766" r="-10153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012766" r="-153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187500" r="-10153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187500" r="-153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9231" t="-1314894" r="-10153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9231" t="-1314894" r="-153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5711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285" y="1328511"/>
            <a:ext cx="3799114" cy="1325563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Table </a:t>
            </a:r>
            <a:r>
              <a:rPr lang="en-US" altLang="ko-KR" b="1" dirty="0" smtClean="0"/>
              <a:t>3. </a:t>
            </a:r>
            <a:r>
              <a:rPr lang="en-US" altLang="ko-KR" b="1" dirty="0"/>
              <a:t>Significant associations for imputed SNPs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7.475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1.266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1.756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3.065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3.403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1.731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7.970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1.845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8.226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6.997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208511" r="-102308" b="-17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208511" r="-2308" b="-17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308511" r="-102308" b="-16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308511" r="-2308" b="-16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400000" r="-102308" b="-148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400000" r="-2308" b="-148750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510638" r="-102308" b="-14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510638" r="-2308" b="-14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10638" r="-102308" b="-13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10638" r="-2308" b="-13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95833" r="-102308" b="-119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95833" r="-2308" b="-119166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812766" r="-102308" b="-11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812766" r="-2308" b="-11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12766" r="-10230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12766" r="-230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91667" r="-102308" b="-8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91667" r="-2308" b="-89583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14894" r="-10230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14894" r="-230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89583" r="-102308" b="-6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89583" r="-2308" b="-69791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317021" r="-102308" b="-6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317021" r="-2308" b="-6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17021" r="-102308" b="-5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17021" r="-2308" b="-5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85417" r="-102308" b="-4020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85417" r="-230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619149" r="-10230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619149" r="-230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19149" r="-102308" b="-2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19149" r="-2308" b="-2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81250" r="-10230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81250" r="-230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921277" r="-10230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921277" r="-230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648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3341</TotalTime>
  <Words>2308</Words>
  <Application>Microsoft Office PowerPoint</Application>
  <PresentationFormat>Widescreen</PresentationFormat>
  <Paragraphs>1648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Gulim</vt:lpstr>
      <vt:lpstr>맑은 고딕</vt:lpstr>
      <vt:lpstr>맑은 고딕</vt:lpstr>
      <vt:lpstr>Arial</vt:lpstr>
      <vt:lpstr>Calibri</vt:lpstr>
      <vt:lpstr>Cambria Math</vt:lpstr>
      <vt:lpstr>Helvetica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2. SNPs within the LD block in discovery dataset</vt:lpstr>
      <vt:lpstr>Table 3. Significant associations for imputed SNPs</vt:lpstr>
      <vt:lpstr>Table 4</vt:lpstr>
      <vt:lpstr>Table 5. </vt:lpstr>
      <vt:lpstr>Table 6. PICS SNPs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Wonji</dc:creator>
  <cp:lastModifiedBy>Wonji Kim</cp:lastModifiedBy>
  <cp:revision>48</cp:revision>
  <dcterms:created xsi:type="dcterms:W3CDTF">2017-11-14T06:22:08Z</dcterms:created>
  <dcterms:modified xsi:type="dcterms:W3CDTF">2019-01-25T19:38:54Z</dcterms:modified>
</cp:coreProperties>
</file>

<file path=docProps/thumbnail.jpeg>
</file>